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7" r:id="rId7"/>
    <p:sldId id="262" r:id="rId8"/>
    <p:sldId id="263" r:id="rId9"/>
    <p:sldId id="265" r:id="rId10"/>
    <p:sldId id="264" r:id="rId11"/>
  </p:sldIdLst>
  <p:sldSz cx="14630400" cy="8229600"/>
  <p:notesSz cx="8229600" cy="14630400"/>
  <p:embeddedFontLst>
    <p:embeddedFont>
      <p:font typeface="Raleway" panose="020B0604020202020204" charset="-52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Prata" panose="020B0604020202020204" charset="-52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780"/>
    <a:srgbClr val="AAA79D"/>
    <a:srgbClr val="F2E782"/>
    <a:srgbClr val="1B1C1D"/>
    <a:srgbClr val="EADB5D"/>
    <a:srgbClr val="E5D3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3374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61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ibm.com/think/topics/iaas-paas-saas?utm_source=chatgpt.com" TargetMode="External"/><Relationship Id="rId5" Type="http://schemas.openxmlformats.org/officeDocument/2006/relationships/hyperlink" Target="https://nvlpubs.nist.gov/nistpubs/legacy/sp/nistspecialpublication800-145.pdf?utm_source=chatgpt.com" TargetMode="External"/><Relationship Id="rId4" Type="http://schemas.openxmlformats.org/officeDocument/2006/relationships/hyperlink" Target="https://cloud.ru/blog/chto-takoye-iaas-paas-saas?utm_source=chatgpt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730" y="349977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Модели сервисов в облаке: IaaS, PaaS, SaaS</a:t>
            </a:r>
            <a:endParaRPr lang="en-US" sz="4450" dirty="0">
              <a:latin typeface="Prata" panose="020B0604020202020204" charset="-52"/>
            </a:endParaRPr>
          </a:p>
        </p:txBody>
      </p:sp>
      <p:sp>
        <p:nvSpPr>
          <p:cNvPr id="4" name="Text 1"/>
          <p:cNvSpPr/>
          <p:nvPr/>
        </p:nvSpPr>
        <p:spPr>
          <a:xfrm>
            <a:off x="10433201" y="6460862"/>
            <a:ext cx="412607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Выполнил Богданов </a:t>
            </a:r>
            <a:r>
              <a:rPr lang="en-US" sz="2200" dirty="0" err="1">
                <a:solidFill>
                  <a:srgbClr val="F2E782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Юрий</a:t>
            </a:r>
            <a:r>
              <a:rPr lang="en-US" sz="2200" dirty="0" smtClean="0">
                <a:solidFill>
                  <a:srgbClr val="F2E782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,</a:t>
            </a:r>
            <a:br>
              <a:rPr lang="en-US" sz="2200" dirty="0" smtClean="0">
                <a:solidFill>
                  <a:srgbClr val="F2E782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</a:br>
            <a:r>
              <a:rPr lang="en-US" sz="2200" dirty="0" smtClean="0">
                <a:solidFill>
                  <a:srgbClr val="F2E782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sz="2200" dirty="0">
                <a:solidFill>
                  <a:srgbClr val="F2E782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студент группы I2302</a:t>
            </a:r>
            <a:endParaRPr lang="en-US" sz="2200" dirty="0">
              <a:solidFill>
                <a:srgbClr val="F2E782"/>
              </a:solidFill>
              <a:latin typeface="Prata" panose="020B0604020202020204" charset="-52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2689840" y="7609840"/>
            <a:ext cx="1869440" cy="538480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rata" panose="020B0604020202020204" charset="-52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280730" y="879029"/>
            <a:ext cx="722520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F2E782"/>
                </a:solidFill>
                <a:latin typeface="Prata" panose="020B0604020202020204" charset="-52"/>
              </a:rPr>
              <a:t>Лабораторная работа №1. </a:t>
            </a:r>
            <a:r>
              <a:rPr lang="en-US" sz="3200" b="1" dirty="0" smtClean="0">
                <a:solidFill>
                  <a:srgbClr val="F2E782"/>
                </a:solidFill>
                <a:latin typeface="Prata" panose="020B0604020202020204" charset="-52"/>
              </a:rPr>
              <a:t/>
            </a:r>
            <a:br>
              <a:rPr lang="en-US" sz="3200" b="1" dirty="0" smtClean="0">
                <a:solidFill>
                  <a:srgbClr val="F2E782"/>
                </a:solidFill>
                <a:latin typeface="Prata" panose="020B0604020202020204" charset="-52"/>
              </a:rPr>
            </a:br>
            <a:r>
              <a:rPr lang="ru-RU" sz="3200" b="1" dirty="0" smtClean="0">
                <a:solidFill>
                  <a:srgbClr val="F2E782"/>
                </a:solidFill>
                <a:latin typeface="Prata" panose="020B0604020202020204" charset="-52"/>
              </a:rPr>
              <a:t>Введение </a:t>
            </a:r>
            <a:r>
              <a:rPr lang="ru-RU" sz="3200" b="1" dirty="0">
                <a:solidFill>
                  <a:srgbClr val="F2E782"/>
                </a:solidFill>
                <a:latin typeface="Prata" panose="020B0604020202020204" charset="-52"/>
              </a:rPr>
              <a:t>в облачные вычисления</a:t>
            </a:r>
            <a:endParaRPr lang="ru-RU" sz="3200" b="1" i="0" dirty="0">
              <a:solidFill>
                <a:srgbClr val="F2E782"/>
              </a:solidFill>
              <a:effectLst/>
              <a:latin typeface="Prata" panose="020B0604020202020204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99698" y="581739"/>
            <a:ext cx="4230886" cy="528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50"/>
              </a:lnSpc>
              <a:buNone/>
            </a:pPr>
            <a:r>
              <a:rPr lang="en-US" sz="33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Источники</a:t>
            </a:r>
            <a:endParaRPr lang="en-US" sz="3300" dirty="0"/>
          </a:p>
        </p:txBody>
      </p:sp>
      <p:sp>
        <p:nvSpPr>
          <p:cNvPr id="8" name="Text 6"/>
          <p:cNvSpPr/>
          <p:nvPr/>
        </p:nvSpPr>
        <p:spPr>
          <a:xfrm>
            <a:off x="402400" y="4885164"/>
            <a:ext cx="6236939" cy="811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Для более глубокого изучения облачных моделей и их практического применения рекомендуем обратиться к официальной документации ведущих облачных провайдеров и авторитетным источникам, таким как NIST.</a:t>
            </a:r>
            <a:endParaRPr lang="en-US" sz="1600" dirty="0">
              <a:latin typeface="Prata" panose="020B0604020202020204" charset="-52"/>
            </a:endParaRPr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828" y="1370944"/>
            <a:ext cx="6316861" cy="6316861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12689840" y="7712764"/>
            <a:ext cx="1869440" cy="435555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Прямоугольник 18"/>
          <p:cNvSpPr/>
          <p:nvPr/>
        </p:nvSpPr>
        <p:spPr>
          <a:xfrm>
            <a:off x="265628" y="1973892"/>
            <a:ext cx="73152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MD" i="1" dirty="0">
                <a:solidFill>
                  <a:srgbClr val="AAA79D"/>
                </a:solidFill>
              </a:rPr>
              <a:t>Что такое </a:t>
            </a:r>
            <a:r>
              <a:rPr lang="en-US" i="1" dirty="0">
                <a:solidFill>
                  <a:srgbClr val="AAA79D"/>
                </a:solidFill>
              </a:rPr>
              <a:t>IaaS, PaaS, SaaS</a:t>
            </a:r>
            <a:r>
              <a:rPr lang="en-US" dirty="0">
                <a:solidFill>
                  <a:srgbClr val="AAA79D"/>
                </a:solidFill>
              </a:rPr>
              <a:t> — Cloud.ru. </a:t>
            </a:r>
            <a:r>
              <a:rPr lang="ru-MD" dirty="0" smtClean="0">
                <a:solidFill>
                  <a:srgbClr val="AAA79D"/>
                </a:solidFill>
              </a:rPr>
              <a:t>Ссылка: </a:t>
            </a:r>
            <a:r>
              <a:rPr lang="en-US" dirty="0" smtClean="0">
                <a:solidFill>
                  <a:srgbClr val="AAA79D"/>
                </a:solidFill>
                <a:hlinkClick r:id="rId4"/>
              </a:rPr>
              <a:t>https</a:t>
            </a:r>
            <a:r>
              <a:rPr lang="en-US" dirty="0">
                <a:solidFill>
                  <a:srgbClr val="AAA79D"/>
                </a:solidFill>
                <a:hlinkClick r:id="rId4"/>
              </a:rPr>
              <a:t>://cloud.ru/blog/chto-takoye-iaas-paas-saas</a:t>
            </a:r>
            <a:endParaRPr lang="en-US" dirty="0">
              <a:solidFill>
                <a:srgbClr val="AAA79D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i="1" dirty="0">
                <a:solidFill>
                  <a:srgbClr val="AAA79D"/>
                </a:solidFill>
              </a:rPr>
              <a:t>NIST Special Publication 800-145: The NIST Definition of Cloud Computing</a:t>
            </a:r>
            <a:r>
              <a:rPr lang="en-US" dirty="0">
                <a:solidFill>
                  <a:srgbClr val="AAA79D"/>
                </a:solidFill>
              </a:rPr>
              <a:t> — </a:t>
            </a:r>
            <a:r>
              <a:rPr lang="ru-MD" dirty="0">
                <a:solidFill>
                  <a:srgbClr val="AAA79D"/>
                </a:solidFill>
              </a:rPr>
              <a:t>официальный документ. </a:t>
            </a:r>
            <a:r>
              <a:rPr lang="ru-MD" dirty="0" smtClean="0">
                <a:solidFill>
                  <a:srgbClr val="AAA79D"/>
                </a:solidFill>
              </a:rPr>
              <a:t>Ссылка: </a:t>
            </a:r>
            <a:r>
              <a:rPr lang="en-US" dirty="0" smtClean="0">
                <a:solidFill>
                  <a:srgbClr val="AAA79D"/>
                </a:solidFill>
                <a:hlinkClick r:id="rId5"/>
              </a:rPr>
              <a:t>https</a:t>
            </a:r>
            <a:r>
              <a:rPr lang="en-US" dirty="0">
                <a:solidFill>
                  <a:srgbClr val="AAA79D"/>
                </a:solidFill>
                <a:hlinkClick r:id="rId5"/>
              </a:rPr>
              <a:t>://nvlpubs.nist.gov/nistpubs/legacy/sp/nistspecialpublication800-145.pdf</a:t>
            </a:r>
            <a:endParaRPr lang="en-US" dirty="0">
              <a:solidFill>
                <a:srgbClr val="AAA79D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i="1" dirty="0">
                <a:solidFill>
                  <a:srgbClr val="AAA79D"/>
                </a:solidFill>
              </a:rPr>
              <a:t>IaaS, PaaS, SaaS: </a:t>
            </a:r>
            <a:r>
              <a:rPr lang="ru-MD" i="1" dirty="0">
                <a:solidFill>
                  <a:srgbClr val="AAA79D"/>
                </a:solidFill>
              </a:rPr>
              <a:t>в чем разница?</a:t>
            </a:r>
            <a:r>
              <a:rPr lang="ru-MD" dirty="0">
                <a:solidFill>
                  <a:srgbClr val="AAA79D"/>
                </a:solidFill>
              </a:rPr>
              <a:t> — </a:t>
            </a:r>
            <a:r>
              <a:rPr lang="en-US" dirty="0">
                <a:solidFill>
                  <a:srgbClr val="AAA79D"/>
                </a:solidFill>
              </a:rPr>
              <a:t>IBM Think. </a:t>
            </a:r>
            <a:r>
              <a:rPr lang="ru-MD" dirty="0" smtClean="0">
                <a:solidFill>
                  <a:srgbClr val="AAA79D"/>
                </a:solidFill>
              </a:rPr>
              <a:t>Ссылка: </a:t>
            </a:r>
            <a:r>
              <a:rPr lang="en-US" dirty="0" smtClean="0">
                <a:solidFill>
                  <a:srgbClr val="AAA79D"/>
                </a:solidFill>
                <a:hlinkClick r:id="rId6"/>
              </a:rPr>
              <a:t>https</a:t>
            </a:r>
            <a:r>
              <a:rPr lang="en-US" dirty="0">
                <a:solidFill>
                  <a:srgbClr val="AAA79D"/>
                </a:solidFill>
                <a:hlinkClick r:id="rId6"/>
              </a:rPr>
              <a:t>://www.ibm.com/think/topics/iaas-paas-saas</a:t>
            </a:r>
            <a:endParaRPr lang="en-US" dirty="0">
              <a:solidFill>
                <a:srgbClr val="AAA79D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18165" y="1006078"/>
            <a:ext cx="779406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Введение в облачные вычисления</a:t>
            </a:r>
            <a:endParaRPr lang="en-US" sz="3550" dirty="0">
              <a:latin typeface="Prata" panose="020B0604020202020204" charset="-52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032278"/>
            <a:ext cx="76042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Облачные вычисления — это фундамент современной цифровой инфраструктуры, позволяющий организациям экономить ресурсы, масштабироваться и использовать передовые сервисы без значительных капитальных вложений.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687961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Согласно NIST, облака предоставляют удобный доступ к общему пулу настраиваемых ресурсов: серверам, хранилищам, приложениям и сервисам, которые доступны по требованию.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980742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Модели IaaS, PaaS и SaaS являются краеугольным камнем облачных решений, широко применяемых в бизнесе, образовании и повседневной жизни.</a:t>
            </a:r>
            <a:endParaRPr lang="en-US" sz="1750" dirty="0">
              <a:latin typeface="Prata" panose="020B0604020202020204" charset="-52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083356"/>
            <a:ext cx="4885015" cy="488501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2689840" y="7609840"/>
            <a:ext cx="1869440" cy="538480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rata" panose="020B0604020202020204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985492" y="1034415"/>
            <a:ext cx="865941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Основные понятия и характеристики</a:t>
            </a:r>
            <a:endParaRPr lang="en-US" sz="3550" dirty="0">
              <a:latin typeface="Prata" panose="020B0604020202020204" charset="-52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055019"/>
            <a:ext cx="6407944" cy="2819519"/>
          </a:xfrm>
          <a:prstGeom prst="roundRect">
            <a:avLst>
              <a:gd name="adj" fmla="val 5189"/>
            </a:avLst>
          </a:prstGeom>
          <a:solidFill>
            <a:srgbClr val="1B1C1D"/>
          </a:solidFill>
          <a:ln w="30480">
            <a:solidFill>
              <a:srgbClr val="535455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055019"/>
            <a:ext cx="121920" cy="281951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42524" y="2312313"/>
            <a:ext cx="48595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Что такое облачные вычисления?</a:t>
            </a:r>
            <a:endParaRPr lang="en-US" sz="2200" dirty="0">
              <a:latin typeface="Prata" panose="020B0604020202020204" charset="-52"/>
            </a:endParaRPr>
          </a:p>
        </p:txBody>
      </p:sp>
      <p:sp>
        <p:nvSpPr>
          <p:cNvPr id="6" name="Text 3"/>
          <p:cNvSpPr/>
          <p:nvPr/>
        </p:nvSpPr>
        <p:spPr>
          <a:xfrm>
            <a:off x="1142524" y="2802731"/>
            <a:ext cx="58019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Модель предоставления доступа к вычислительным ресурсам (серверы, хранилища, приложения) через интернет по требованию. Пользователь оплачивает только используемые ресурсы, что обеспечивает гибкость и экономию.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428548" y="2055019"/>
            <a:ext cx="6408063" cy="2819519"/>
          </a:xfrm>
          <a:prstGeom prst="roundRect">
            <a:avLst>
              <a:gd name="adj" fmla="val 5189"/>
            </a:avLst>
          </a:prstGeom>
          <a:solidFill>
            <a:srgbClr val="1B1C1D"/>
          </a:solidFill>
          <a:ln w="30480">
            <a:solidFill>
              <a:srgbClr val="535455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2055019"/>
            <a:ext cx="121920" cy="281951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777282" y="2312313"/>
            <a:ext cx="28496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Масштабируемость</a:t>
            </a:r>
            <a:endParaRPr lang="en-US" sz="2200" dirty="0">
              <a:latin typeface="Prata" panose="020B0604020202020204" charset="-52"/>
            </a:endParaRPr>
          </a:p>
        </p:txBody>
      </p:sp>
      <p:sp>
        <p:nvSpPr>
          <p:cNvPr id="10" name="Text 6"/>
          <p:cNvSpPr/>
          <p:nvPr/>
        </p:nvSpPr>
        <p:spPr>
          <a:xfrm>
            <a:off x="7777282" y="2802731"/>
            <a:ext cx="58020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Возможность быстро увеличивать или уменьшать вычислительные ресурсы в соответствии с текущими потребностями, обеспечивая высокую гибкость.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793790" y="5101352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1B1C1D"/>
          </a:solidFill>
          <a:ln w="30480">
            <a:solidFill>
              <a:srgbClr val="535455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101352"/>
            <a:ext cx="121920" cy="209371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142524" y="5358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Доступность</a:t>
            </a:r>
            <a:endParaRPr lang="en-US" sz="2200" dirty="0">
              <a:latin typeface="Prata" panose="020B0604020202020204" charset="-52"/>
            </a:endParaRPr>
          </a:p>
        </p:txBody>
      </p:sp>
      <p:sp>
        <p:nvSpPr>
          <p:cNvPr id="14" name="Text 9"/>
          <p:cNvSpPr/>
          <p:nvPr/>
        </p:nvSpPr>
        <p:spPr>
          <a:xfrm>
            <a:off x="1142524" y="5849064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Работа сервисов 24/7 из любой точки мира, гарантируя бесперебойный доступ к данным и приложениям.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15" name="Shape 10"/>
          <p:cNvSpPr/>
          <p:nvPr/>
        </p:nvSpPr>
        <p:spPr>
          <a:xfrm>
            <a:off x="7428548" y="5101352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1B1C1D"/>
          </a:solidFill>
          <a:ln w="30480">
            <a:solidFill>
              <a:srgbClr val="535455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548" y="5101352"/>
            <a:ext cx="121920" cy="209371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777282" y="5358646"/>
            <a:ext cx="46453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Оплата по факту использования</a:t>
            </a:r>
            <a:endParaRPr lang="en-US" sz="2200" dirty="0">
              <a:latin typeface="Prata" panose="020B0604020202020204" charset="-52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7777282" y="5849064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Модель «pay-as-you-go», при которой пользователь платит только за фактически потребленные ресурсы, что оптимизирует затраты.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12689840" y="7609840"/>
            <a:ext cx="1869440" cy="538480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rata" panose="020B0604020202020204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64015" y="490543"/>
            <a:ext cx="716637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IaaS (Infrastructure as a Service)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558221" y="1818417"/>
            <a:ext cx="6740426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 smtClean="0">
                <a:solidFill>
                  <a:srgbClr val="F2E782"/>
                </a:solidFill>
                <a:latin typeface="Prata" panose="020B0604020202020204" charset="-52"/>
                <a:ea typeface="Raleway" pitchFamily="34" charset="-122"/>
                <a:cs typeface="Times New Roman" panose="02020603050405020304" pitchFamily="18" charset="0"/>
              </a:rPr>
              <a:t>IaaS</a:t>
            </a:r>
            <a:r>
              <a:rPr lang="en-US" dirty="0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Times New Roman" panose="02020603050405020304" pitchFamily="18" charset="0"/>
              </a:rPr>
              <a:t>— это модель облачных вычислений, предоставляющая доступ по требованию к серверам, хранилищу и сетям, размещённым в дата-центрах провайдера. Клиент сам управляет операционной системой, приложениями и данными, а поставщик отвечает за оборудование и базовые сервисы. Это позволяет значительно снизить затраты на оборудование и обеспечивает высокую масштабируемость.</a:t>
            </a:r>
            <a:endParaRPr lang="en-US" dirty="0">
              <a:latin typeface="Prata" panose="020B0604020202020204" charset="-52"/>
              <a:cs typeface="Times New Roman" panose="020206030504050203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107" y="1818417"/>
            <a:ext cx="5668157" cy="243119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54924" y="2039955"/>
            <a:ext cx="1265269" cy="158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b="1" dirty="0">
                <a:solidFill>
                  <a:srgbClr val="F2E782"/>
                </a:solidFill>
                <a:latin typeface="Prata" panose="020B0604020202020204" charset="-52"/>
                <a:ea typeface="Prata" pitchFamily="34" charset="-122"/>
                <a:cs typeface="Times New Roman" panose="02020603050405020304" pitchFamily="18" charset="0"/>
              </a:rPr>
              <a:t>Провайдер</a:t>
            </a:r>
            <a:endParaRPr lang="en-US" sz="2400" b="1" dirty="0">
              <a:latin typeface="Prata" panose="020B0604020202020204" charset="-52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0265664" y="2357951"/>
            <a:ext cx="3781616" cy="127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dirty="0" smtClean="0">
                <a:solidFill>
                  <a:srgbClr val="CFCBBF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Ж</a:t>
            </a:r>
            <a:r>
              <a:rPr lang="ru-RU" dirty="0" smtClean="0">
                <a:solidFill>
                  <a:srgbClr val="CFCBBF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елезо</a:t>
            </a:r>
            <a:r>
              <a:rPr lang="en-US" dirty="0" smtClean="0">
                <a:solidFill>
                  <a:srgbClr val="CFCBBF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CFCBBF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серверы, сеть, хранилище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0265751" y="2867835"/>
            <a:ext cx="3781529" cy="230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b="1" dirty="0">
                <a:solidFill>
                  <a:srgbClr val="F2E782"/>
                </a:solidFill>
                <a:latin typeface="Prata" panose="020B0604020202020204" charset="-52"/>
                <a:ea typeface="Prata" pitchFamily="34" charset="-122"/>
                <a:cs typeface="Times New Roman" panose="02020603050405020304" pitchFamily="18" charset="0"/>
              </a:rPr>
              <a:t>Клиент</a:t>
            </a:r>
            <a:endParaRPr lang="en-US" sz="2400" b="1" dirty="0">
              <a:latin typeface="Prata" panose="020B0604020202020204" charset="-52"/>
              <a:cs typeface="Times New Roman" panose="02020603050405020304" pitchFamily="18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10254924" y="3157638"/>
            <a:ext cx="3781529" cy="177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ОС, Приложения и данные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0265751" y="3660538"/>
            <a:ext cx="3798769" cy="227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b="1" dirty="0">
                <a:solidFill>
                  <a:srgbClr val="F2E782"/>
                </a:solidFill>
                <a:latin typeface="Prata" panose="020B0604020202020204" charset="-52"/>
                <a:ea typeface="Prata" pitchFamily="34" charset="-122"/>
                <a:cs typeface="Times New Roman" panose="02020603050405020304" pitchFamily="18" charset="0"/>
              </a:rPr>
              <a:t>IaaS</a:t>
            </a:r>
            <a:endParaRPr lang="en-US" sz="2000" b="1" dirty="0">
              <a:latin typeface="Prata" panose="020B0604020202020204" charset="-52"/>
              <a:cs typeface="Times New Roman" panose="02020603050405020304" pitchFamily="18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10265751" y="3962317"/>
            <a:ext cx="3910087" cy="103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Фундамент облачной инфраструктуры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4223218" y="5504192"/>
            <a:ext cx="646140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Примеры ведущих IaaS-провайдеров:</a:t>
            </a:r>
            <a:endParaRPr lang="en-US" sz="26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0872" y="5937888"/>
            <a:ext cx="2008386" cy="1257613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1640" y="5937888"/>
            <a:ext cx="2008386" cy="1257613"/>
          </a:xfrm>
          <a:prstGeom prst="rect">
            <a:avLst/>
          </a:prstGeom>
        </p:spPr>
      </p:pic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8581" y="5933464"/>
            <a:ext cx="2015452" cy="1262037"/>
          </a:xfrm>
          <a:prstGeom prst="rect">
            <a:avLst/>
          </a:prstGeom>
        </p:spPr>
      </p:pic>
      <p:sp>
        <p:nvSpPr>
          <p:cNvPr id="18" name="Стрелка вниз 17"/>
          <p:cNvSpPr/>
          <p:nvPr/>
        </p:nvSpPr>
        <p:spPr>
          <a:xfrm flipH="1">
            <a:off x="11707248" y="2033027"/>
            <a:ext cx="191576" cy="253653"/>
          </a:xfrm>
          <a:prstGeom prst="downArrow">
            <a:avLst/>
          </a:prstGeom>
          <a:solidFill>
            <a:srgbClr val="EADB5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9" name="Стрелка вниз 18"/>
          <p:cNvSpPr/>
          <p:nvPr/>
        </p:nvSpPr>
        <p:spPr>
          <a:xfrm flipH="1">
            <a:off x="11271644" y="2844157"/>
            <a:ext cx="191576" cy="253653"/>
          </a:xfrm>
          <a:prstGeom prst="downArrow">
            <a:avLst/>
          </a:prstGeom>
          <a:solidFill>
            <a:srgbClr val="EADB5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0" name="Стрелка вниз 19"/>
          <p:cNvSpPr/>
          <p:nvPr/>
        </p:nvSpPr>
        <p:spPr>
          <a:xfrm flipH="1">
            <a:off x="10846522" y="3579558"/>
            <a:ext cx="191576" cy="253653"/>
          </a:xfrm>
          <a:prstGeom prst="downArrow">
            <a:avLst/>
          </a:prstGeom>
          <a:solidFill>
            <a:srgbClr val="EADB5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28489" y="7192466"/>
            <a:ext cx="2920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  <a:cs typeface="Times New Roman" panose="02020603050405020304" pitchFamily="18" charset="0"/>
              </a:rPr>
              <a:t>Amazon Web Services </a:t>
            </a:r>
          </a:p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  <a:cs typeface="Times New Roman" panose="02020603050405020304" pitchFamily="18" charset="0"/>
              </a:rPr>
              <a:t>(AWS)</a:t>
            </a:r>
            <a:endParaRPr lang="en-US" dirty="0">
              <a:solidFill>
                <a:schemeClr val="bg1">
                  <a:lumMod val="75000"/>
                </a:schemeClr>
              </a:solidFill>
              <a:latin typeface="Prata" panose="020B0604020202020204" charset="-52"/>
              <a:cs typeface="Times New Roman" panose="02020603050405020304" pitchFamily="18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6568393" y="7192466"/>
            <a:ext cx="1981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  <a:cs typeface="Times New Roman" panose="02020603050405020304" pitchFamily="18" charset="0"/>
              </a:rPr>
              <a:t>Microsoft Azure</a:t>
            </a:r>
            <a:endParaRPr lang="en-US" dirty="0">
              <a:solidFill>
                <a:schemeClr val="bg1">
                  <a:lumMod val="75000"/>
                </a:schemeClr>
              </a:solidFill>
              <a:latin typeface="Prata" panose="020B0604020202020204" charset="-52"/>
              <a:cs typeface="Times New Roman" panose="02020603050405020304" pitchFamily="18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9002408" y="7192466"/>
            <a:ext cx="1694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Google Cloud</a:t>
            </a:r>
            <a:endParaRPr lang="en-US" dirty="0">
              <a:solidFill>
                <a:schemeClr val="bg1">
                  <a:lumMod val="75000"/>
                </a:schemeClr>
              </a:solidFill>
              <a:latin typeface="Prata" panose="020B0604020202020204" charset="-52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12689840" y="7609840"/>
            <a:ext cx="1869440" cy="538480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Прямоугольник 28"/>
          <p:cNvSpPr/>
          <p:nvPr/>
        </p:nvSpPr>
        <p:spPr>
          <a:xfrm>
            <a:off x="5456199" y="1132817"/>
            <a:ext cx="3805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ru-MD" sz="2000" b="1" i="0" dirty="0" smtClean="0">
                <a:solidFill>
                  <a:srgbClr val="F2E782"/>
                </a:solidFill>
                <a:effectLst/>
                <a:latin typeface="Prata" panose="020B0604020202020204" charset="-52"/>
              </a:rPr>
              <a:t>Инфраструктура как услуга</a:t>
            </a:r>
            <a:endParaRPr lang="ru-MD" sz="2000" b="1" i="0" dirty="0">
              <a:solidFill>
                <a:srgbClr val="F2E782"/>
              </a:solidFill>
              <a:effectLst/>
              <a:latin typeface="Prata" panose="020B0604020202020204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17708" y="587872"/>
            <a:ext cx="5601533" cy="518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3250" dirty="0">
                <a:solidFill>
                  <a:srgbClr val="F2E782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PaaS (Platform as a Service)</a:t>
            </a:r>
            <a:endParaRPr lang="en-US" sz="3250" dirty="0">
              <a:latin typeface="Prata" panose="020B0604020202020204" charset="-52"/>
            </a:endParaRPr>
          </a:p>
        </p:txBody>
      </p:sp>
      <p:sp>
        <p:nvSpPr>
          <p:cNvPr id="4" name="Text 1"/>
          <p:cNvSpPr/>
          <p:nvPr/>
        </p:nvSpPr>
        <p:spPr>
          <a:xfrm>
            <a:off x="5846563" y="1183025"/>
            <a:ext cx="2937153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2E782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Платформа как услуга</a:t>
            </a:r>
            <a:endParaRPr lang="en-US" sz="2000" dirty="0">
              <a:latin typeface="Prata" panose="020B0604020202020204" charset="-52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57596" y="1714310"/>
            <a:ext cx="6337102" cy="1326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endParaRPr lang="en-US" sz="1700" dirty="0">
              <a:solidFill>
                <a:schemeClr val="bg1">
                  <a:lumMod val="75000"/>
                </a:schemeClr>
              </a:solidFill>
              <a:latin typeface="Prata" panose="020B0604020202020204" charset="-52"/>
            </a:endParaRPr>
          </a:p>
        </p:txBody>
      </p:sp>
      <p:sp>
        <p:nvSpPr>
          <p:cNvPr id="6" name="Text 3"/>
          <p:cNvSpPr/>
          <p:nvPr/>
        </p:nvSpPr>
        <p:spPr>
          <a:xfrm>
            <a:off x="8118940" y="5940482"/>
            <a:ext cx="6175758" cy="404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endParaRPr lang="ru-RU" sz="1700" dirty="0">
              <a:solidFill>
                <a:schemeClr val="bg1">
                  <a:lumMod val="75000"/>
                </a:schemeClr>
              </a:solidFill>
              <a:latin typeface="Prata" panose="020B0604020202020204" charset="-52"/>
            </a:endParaRPr>
          </a:p>
        </p:txBody>
      </p:sp>
      <p:sp>
        <p:nvSpPr>
          <p:cNvPr id="9" name="Text 6"/>
          <p:cNvSpPr/>
          <p:nvPr/>
        </p:nvSpPr>
        <p:spPr>
          <a:xfrm>
            <a:off x="2474132" y="4893952"/>
            <a:ext cx="3645568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2E782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Примеры PaaS-сервисов:</a:t>
            </a:r>
            <a:endParaRPr lang="en-US" sz="2000" dirty="0">
              <a:latin typeface="Prata" panose="020B0604020202020204" charset="-52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575590" y="6444734"/>
            <a:ext cx="6337102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endParaRPr lang="en-US" sz="1600" dirty="0">
              <a:latin typeface="Prata" panose="020B0604020202020204" charset="-52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2689840" y="7609840"/>
            <a:ext cx="1869440" cy="538480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rata" panose="020B0604020202020204" charset="-52"/>
            </a:endParaRPr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47" y="1754833"/>
            <a:ext cx="7202316" cy="2730724"/>
          </a:xfrm>
          <a:prstGeom prst="rect">
            <a:avLst/>
          </a:prstGeom>
        </p:spPr>
      </p:pic>
      <p:sp>
        <p:nvSpPr>
          <p:cNvPr id="28" name="Text 3"/>
          <p:cNvSpPr/>
          <p:nvPr/>
        </p:nvSpPr>
        <p:spPr>
          <a:xfrm>
            <a:off x="664710" y="3363644"/>
            <a:ext cx="1610022" cy="198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ru-RU" sz="1400" dirty="0" smtClean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Клиент</a:t>
            </a:r>
            <a:r>
              <a:rPr lang="en-US" sz="1400" dirty="0" smtClean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 </a:t>
            </a:r>
            <a:br>
              <a:rPr lang="en-US" sz="1400" dirty="0" smtClean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</a:br>
            <a:r>
              <a:rPr lang="en-US" sz="1400" dirty="0" err="1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Приложения</a:t>
            </a:r>
            <a:r>
              <a:rPr lang="en-US" sz="1400" dirty="0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и </a:t>
            </a:r>
            <a:r>
              <a:rPr lang="en-US" sz="1400" dirty="0" err="1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данные</a:t>
            </a:r>
            <a:endParaRPr lang="en-US" sz="1400" dirty="0" smtClean="0">
              <a:latin typeface="Prata" panose="020B0604020202020204" charset="-52"/>
            </a:endParaRPr>
          </a:p>
          <a:p>
            <a:pPr marL="0" indent="0" algn="ctr">
              <a:lnSpc>
                <a:spcPts val="1650"/>
              </a:lnSpc>
              <a:buNone/>
            </a:pPr>
            <a:endParaRPr lang="en-US" sz="1400" dirty="0">
              <a:latin typeface="Prata" panose="020B0604020202020204" charset="-52"/>
            </a:endParaRPr>
          </a:p>
        </p:txBody>
      </p:sp>
      <p:sp>
        <p:nvSpPr>
          <p:cNvPr id="29" name="Text 4"/>
          <p:cNvSpPr/>
          <p:nvPr/>
        </p:nvSpPr>
        <p:spPr>
          <a:xfrm>
            <a:off x="284676" y="3268576"/>
            <a:ext cx="1675814" cy="158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endParaRPr lang="en-US" sz="1200" dirty="0">
              <a:latin typeface="Prata" panose="020B0604020202020204" charset="-52"/>
            </a:endParaRPr>
          </a:p>
        </p:txBody>
      </p:sp>
      <p:sp>
        <p:nvSpPr>
          <p:cNvPr id="30" name="Text 5"/>
          <p:cNvSpPr/>
          <p:nvPr/>
        </p:nvSpPr>
        <p:spPr>
          <a:xfrm>
            <a:off x="5649440" y="2808967"/>
            <a:ext cx="1584277" cy="441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ru-RU" sz="1400" dirty="0" smtClean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Провайдер</a:t>
            </a:r>
            <a:r>
              <a:rPr lang="en-US" sz="1400" dirty="0" smtClean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/>
            </a:r>
            <a:br>
              <a:rPr lang="en-US" sz="1400" dirty="0" smtClean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</a:br>
            <a:r>
              <a:rPr lang="en-US" sz="1400" dirty="0" err="1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Операционные</a:t>
            </a:r>
            <a:r>
              <a:rPr lang="en-US" sz="1400" dirty="0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400" dirty="0" err="1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системы</a:t>
            </a:r>
            <a:r>
              <a:rPr lang="en-US" sz="1400" dirty="0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, </a:t>
            </a:r>
            <a:r>
              <a:rPr lang="ru-RU" sz="1400" dirty="0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/>
            </a:r>
            <a:br>
              <a:rPr lang="ru-RU" sz="1400" dirty="0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</a:br>
            <a:r>
              <a:rPr lang="en-US" sz="1400" dirty="0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Runtime, Middleware</a:t>
            </a:r>
            <a:endParaRPr lang="en-US" sz="1400" dirty="0" smtClean="0">
              <a:latin typeface="Prata" panose="020B0604020202020204" charset="-52"/>
            </a:endParaRPr>
          </a:p>
          <a:p>
            <a:pPr marL="0" indent="0" algn="ctr">
              <a:lnSpc>
                <a:spcPts val="1650"/>
              </a:lnSpc>
              <a:buNone/>
            </a:pPr>
            <a:endParaRPr lang="en-US" sz="1400" dirty="0">
              <a:latin typeface="Prata" panose="020B0604020202020204" charset="-52"/>
            </a:endParaRPr>
          </a:p>
        </p:txBody>
      </p:sp>
      <p:sp>
        <p:nvSpPr>
          <p:cNvPr id="31" name="Text 6"/>
          <p:cNvSpPr/>
          <p:nvPr/>
        </p:nvSpPr>
        <p:spPr>
          <a:xfrm>
            <a:off x="5290994" y="2611981"/>
            <a:ext cx="1675813" cy="316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endParaRPr lang="en-US" sz="1200" dirty="0">
              <a:latin typeface="Prata" panose="020B0604020202020204" charset="-52"/>
            </a:endParaRPr>
          </a:p>
        </p:txBody>
      </p:sp>
      <p:sp>
        <p:nvSpPr>
          <p:cNvPr id="32" name="Text 7"/>
          <p:cNvSpPr/>
          <p:nvPr/>
        </p:nvSpPr>
        <p:spPr>
          <a:xfrm>
            <a:off x="664710" y="2183293"/>
            <a:ext cx="1703979" cy="85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ru-RU" sz="1400" dirty="0" smtClean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Провайдер</a:t>
            </a:r>
            <a:r>
              <a:rPr lang="en-US" sz="1400" dirty="0" smtClean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 </a:t>
            </a:r>
            <a:br>
              <a:rPr lang="en-US" sz="1400" dirty="0" smtClean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</a:br>
            <a:r>
              <a:rPr lang="en-US" sz="1400" dirty="0" err="1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Физическое</a:t>
            </a:r>
            <a:r>
              <a:rPr lang="en-US" sz="1400" dirty="0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400" dirty="0" err="1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оборудование</a:t>
            </a:r>
            <a:r>
              <a:rPr lang="en-US" sz="1400" dirty="0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,</a:t>
            </a:r>
            <a:r>
              <a:rPr lang="ru-RU" sz="1400" dirty="0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/>
            </a:r>
            <a:br>
              <a:rPr lang="ru-RU" sz="1400" dirty="0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</a:br>
            <a:r>
              <a:rPr lang="en-US" sz="1400" dirty="0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400" dirty="0" err="1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сеть</a:t>
            </a:r>
            <a:r>
              <a:rPr lang="en-US" sz="1400" dirty="0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, </a:t>
            </a:r>
            <a:r>
              <a:rPr lang="en-US" sz="1400" dirty="0" err="1" smtClean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виртуализация</a:t>
            </a:r>
            <a:endParaRPr lang="en-US" sz="1400" dirty="0" smtClean="0">
              <a:latin typeface="Prata" panose="020B0604020202020204" charset="-52"/>
            </a:endParaRPr>
          </a:p>
          <a:p>
            <a:pPr marL="0" indent="0" algn="ctr">
              <a:lnSpc>
                <a:spcPts val="1650"/>
              </a:lnSpc>
              <a:buNone/>
            </a:pPr>
            <a:endParaRPr lang="en-US" sz="1400" dirty="0">
              <a:latin typeface="Prata" panose="020B0604020202020204" charset="-52"/>
            </a:endParaRPr>
          </a:p>
        </p:txBody>
      </p:sp>
      <p:sp>
        <p:nvSpPr>
          <p:cNvPr id="33" name="Text 8"/>
          <p:cNvSpPr/>
          <p:nvPr/>
        </p:nvSpPr>
        <p:spPr>
          <a:xfrm>
            <a:off x="312842" y="2006435"/>
            <a:ext cx="1675814" cy="316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endParaRPr lang="en-US" sz="1200" dirty="0">
              <a:latin typeface="Prata" panose="020B0604020202020204" charset="-52"/>
            </a:endParaRPr>
          </a:p>
        </p:txBody>
      </p:sp>
      <p:pic>
        <p:nvPicPr>
          <p:cNvPr id="3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898" y="5354128"/>
            <a:ext cx="2010240" cy="1256400"/>
          </a:xfrm>
          <a:prstGeom prst="rect">
            <a:avLst/>
          </a:prstGeom>
        </p:spPr>
      </p:pic>
      <p:pic>
        <p:nvPicPr>
          <p:cNvPr id="3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9856" y="5354128"/>
            <a:ext cx="2008800" cy="1255500"/>
          </a:xfrm>
          <a:prstGeom prst="rect">
            <a:avLst/>
          </a:prstGeom>
        </p:spPr>
      </p:pic>
      <p:pic>
        <p:nvPicPr>
          <p:cNvPr id="3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6374" y="5354128"/>
            <a:ext cx="2010240" cy="1256400"/>
          </a:xfrm>
          <a:prstGeom prst="rect">
            <a:avLst/>
          </a:prstGeom>
        </p:spPr>
      </p:pic>
      <p:sp>
        <p:nvSpPr>
          <p:cNvPr id="37" name="Прямоугольник 36"/>
          <p:cNvSpPr/>
          <p:nvPr/>
        </p:nvSpPr>
        <p:spPr>
          <a:xfrm>
            <a:off x="5328023" y="6638030"/>
            <a:ext cx="32775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 err="1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Microsoft</a:t>
            </a:r>
            <a:r>
              <a:rPr lang="ru-RU" sz="1400" dirty="0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 </a:t>
            </a:r>
            <a:r>
              <a:rPr lang="ru-RU" sz="1400" b="1" dirty="0" err="1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Azure</a:t>
            </a:r>
            <a:r>
              <a:rPr lang="ru-RU" sz="1400" dirty="0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 </a:t>
            </a:r>
            <a:r>
              <a:rPr lang="ru-RU" sz="1400" b="1" dirty="0" err="1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App</a:t>
            </a:r>
            <a:r>
              <a:rPr lang="ru-RU" sz="1400" dirty="0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 </a:t>
            </a:r>
            <a:r>
              <a:rPr lang="ru-RU" sz="1400" b="1" dirty="0" err="1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Service</a:t>
            </a:r>
            <a:r>
              <a:rPr lang="ru-RU" sz="1400" dirty="0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 — облачная платформа для веб-приложений и API.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Prata" panose="020B0604020202020204" charset="-52"/>
            </a:endParaRPr>
          </a:p>
        </p:txBody>
      </p:sp>
      <p:sp>
        <p:nvSpPr>
          <p:cNvPr id="38" name="Прямоугольник 37"/>
          <p:cNvSpPr/>
          <p:nvPr/>
        </p:nvSpPr>
        <p:spPr>
          <a:xfrm>
            <a:off x="264937" y="6610528"/>
            <a:ext cx="27832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 err="1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Heroku</a:t>
            </a:r>
            <a:r>
              <a:rPr lang="ru-RU" sz="1400" dirty="0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 — удобная среда для быстрой разработки и развертывания веб-приложений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Prata" panose="020B0604020202020204" charset="-52"/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2868148" y="6610528"/>
            <a:ext cx="289256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 err="1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Google</a:t>
            </a:r>
            <a:r>
              <a:rPr lang="ru-RU" sz="1400" b="1" dirty="0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 </a:t>
            </a:r>
            <a:r>
              <a:rPr lang="ru-RU" sz="1400" b="1" dirty="0" err="1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App</a:t>
            </a:r>
            <a:r>
              <a:rPr lang="ru-RU" sz="1400" b="1" dirty="0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 </a:t>
            </a:r>
            <a:r>
              <a:rPr lang="ru-RU" sz="1400" b="1" dirty="0" err="1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Engine</a:t>
            </a:r>
            <a:r>
              <a:rPr lang="ru-RU" sz="1400" b="1" dirty="0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 </a:t>
            </a:r>
            <a:r>
              <a:rPr lang="ru-RU" sz="1400" dirty="0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— платформа для масштабируемых приложений с интеграцией сервисов </a:t>
            </a:r>
            <a:r>
              <a:rPr lang="ru-RU" sz="1400" dirty="0" err="1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Google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Prata" panose="020B0604020202020204" charset="-52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652920" y="2181895"/>
            <a:ext cx="5641778" cy="1682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ru-RU" sz="1750" b="1" dirty="0" err="1">
                <a:solidFill>
                  <a:srgbClr val="F2E782"/>
                </a:solidFill>
                <a:latin typeface="Prata" panose="020B0604020202020204" charset="-52"/>
              </a:rPr>
              <a:t>PaaS</a:t>
            </a:r>
            <a:r>
              <a:rPr lang="ru-RU" sz="1750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 предоставляет разработчикам готовую платформу для создания, развертывания и управления приложениями.</a:t>
            </a:r>
            <a:br>
              <a:rPr lang="ru-RU" sz="1750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</a:br>
            <a:r>
              <a:rPr lang="ru-RU" sz="1750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Включает операционные системы, среды выполнения, базы данных и веб-серверы.</a:t>
            </a:r>
            <a:endParaRPr lang="en-US" sz="1750" dirty="0">
              <a:solidFill>
                <a:schemeClr val="bg1">
                  <a:lumMod val="75000"/>
                </a:schemeClr>
              </a:solidFill>
              <a:latin typeface="Prata" panose="020B0604020202020204" charset="-52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9074800" y="4331464"/>
            <a:ext cx="50596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Устраняет необходимость управлять базовой инфраструктурой</a:t>
            </a:r>
            <a:r>
              <a:rPr lang="ru-RU" sz="1600" dirty="0" smtClean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.</a:t>
            </a:r>
            <a:endParaRPr lang="ru-RU" sz="1600" dirty="0">
              <a:solidFill>
                <a:schemeClr val="bg1">
                  <a:lumMod val="75000"/>
                </a:schemeClr>
              </a:solidFill>
              <a:latin typeface="Prata" panose="020B0604020202020204" charset="-52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9107064" y="5135973"/>
            <a:ext cx="45193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Ускоряет процесс разработки и сокращает время выхода на рынок.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9107064" y="5940482"/>
            <a:ext cx="49539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Идеально подходит для команд, сосредоточенных на коде, а не на конфигурации серверов.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44495" y="707686"/>
            <a:ext cx="77388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4E883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SaaS</a:t>
            </a:r>
            <a:r>
              <a:rPr lang="en-US" sz="4450" dirty="0">
                <a:solidFill>
                  <a:srgbClr val="F2E782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 (Software as a Service)</a:t>
            </a:r>
            <a:endParaRPr lang="en-US" sz="4450" dirty="0">
              <a:latin typeface="Prata" panose="020B0604020202020204" charset="-52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080022"/>
            <a:ext cx="76042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735705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Prata" panose="020B0604020202020204" charset="-52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6468" y="1777220"/>
            <a:ext cx="4885015" cy="227742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036200" y="2085172"/>
            <a:ext cx="1103183" cy="137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Пользователь</a:t>
            </a:r>
            <a:endParaRPr lang="en-US" dirty="0">
              <a:latin typeface="Prata" panose="020B0604020202020204" charset="-52"/>
            </a:endParaRPr>
          </a:p>
        </p:txBody>
      </p:sp>
      <p:sp>
        <p:nvSpPr>
          <p:cNvPr id="7" name="Text 4"/>
          <p:cNvSpPr/>
          <p:nvPr/>
        </p:nvSpPr>
        <p:spPr>
          <a:xfrm>
            <a:off x="8972461" y="2354106"/>
            <a:ext cx="1166922" cy="110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Использует приложение.</a:t>
            </a:r>
            <a:endParaRPr lang="en-US" sz="1400" dirty="0">
              <a:latin typeface="Prata" panose="020B0604020202020204" charset="-52"/>
            </a:endParaRPr>
          </a:p>
        </p:txBody>
      </p:sp>
      <p:sp>
        <p:nvSpPr>
          <p:cNvPr id="8" name="Text 5"/>
          <p:cNvSpPr/>
          <p:nvPr/>
        </p:nvSpPr>
        <p:spPr>
          <a:xfrm>
            <a:off x="12458520" y="2434942"/>
            <a:ext cx="1103183" cy="45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Приложения</a:t>
            </a:r>
            <a:endParaRPr lang="en-US" dirty="0">
              <a:latin typeface="Prata" panose="020B0604020202020204" charset="-52"/>
            </a:endParaRPr>
          </a:p>
        </p:txBody>
      </p:sp>
      <p:sp>
        <p:nvSpPr>
          <p:cNvPr id="9" name="Text 6"/>
          <p:cNvSpPr/>
          <p:nvPr/>
        </p:nvSpPr>
        <p:spPr>
          <a:xfrm>
            <a:off x="12458520" y="2685503"/>
            <a:ext cx="1166922" cy="110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Управляет поставщик.</a:t>
            </a:r>
            <a:endParaRPr lang="en-US" sz="1400" dirty="0">
              <a:latin typeface="Prata" panose="020B0604020202020204" charset="-52"/>
            </a:endParaRPr>
          </a:p>
        </p:txBody>
      </p:sp>
      <p:sp>
        <p:nvSpPr>
          <p:cNvPr id="10" name="Text 7"/>
          <p:cNvSpPr/>
          <p:nvPr/>
        </p:nvSpPr>
        <p:spPr>
          <a:xfrm>
            <a:off x="9036200" y="2840239"/>
            <a:ext cx="1103183" cy="137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Данные и среда</a:t>
            </a:r>
            <a:endParaRPr lang="en-US" dirty="0">
              <a:latin typeface="Prata" panose="020B0604020202020204" charset="-52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972461" y="3127679"/>
            <a:ext cx="1166922" cy="110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Управляет поставщик.</a:t>
            </a:r>
            <a:endParaRPr lang="en-US" sz="1400" dirty="0">
              <a:latin typeface="Prata" panose="020B0604020202020204" charset="-52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2433913" y="3255645"/>
            <a:ext cx="1103183" cy="137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Инфраструктура</a:t>
            </a:r>
            <a:endParaRPr lang="en-US" dirty="0">
              <a:latin typeface="Prata" panose="020B0604020202020204" charset="-52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2453323" y="3489481"/>
            <a:ext cx="1282963" cy="330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Включая сеть и оборудование, поставщик управляет.</a:t>
            </a:r>
            <a:endParaRPr lang="en-US" sz="1400" dirty="0">
              <a:latin typeface="Prata" panose="020B0604020202020204" charset="-52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387275" y="5398451"/>
            <a:ext cx="824317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2E782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Примеры широко используемых SaaS-решений</a:t>
            </a:r>
            <a:endParaRPr lang="en-US" sz="2650" dirty="0">
              <a:latin typeface="Prata" panose="020B0604020202020204" charset="-52"/>
            </a:endParaRPr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146" y="5949683"/>
            <a:ext cx="2008800" cy="1258144"/>
          </a:xfrm>
          <a:prstGeom prst="rect">
            <a:avLst/>
          </a:prstGeom>
        </p:spPr>
      </p:pic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1396" y="5951427"/>
            <a:ext cx="2006016" cy="1256400"/>
          </a:xfrm>
          <a:prstGeom prst="rect">
            <a:avLst/>
          </a:prstGeom>
        </p:spPr>
      </p:pic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862" y="5936075"/>
            <a:ext cx="2006016" cy="1256400"/>
          </a:xfrm>
          <a:prstGeom prst="rect">
            <a:avLst/>
          </a:prstGeom>
        </p:spPr>
      </p:pic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328" y="5921467"/>
            <a:ext cx="2006016" cy="1256400"/>
          </a:xfrm>
          <a:prstGeom prst="rect">
            <a:avLst/>
          </a:prstGeom>
        </p:spPr>
      </p:pic>
      <p:sp>
        <p:nvSpPr>
          <p:cNvPr id="19" name="Прямоугольник 18"/>
          <p:cNvSpPr/>
          <p:nvPr/>
        </p:nvSpPr>
        <p:spPr>
          <a:xfrm>
            <a:off x="189026" y="1880910"/>
            <a:ext cx="7315200" cy="137473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450"/>
              </a:lnSpc>
            </a:pPr>
            <a:r>
              <a:rPr lang="en-US" b="1" dirty="0">
                <a:solidFill>
                  <a:srgbClr val="F2E782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SaaS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—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это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модель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,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где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программное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обеспечение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доступно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по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подписке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через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интернет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,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без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необходимости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установки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или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обслуживания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.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Пользователи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просто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подключаются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и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используют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готовое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решение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.</a:t>
            </a:r>
            <a:endParaRPr lang="en-US" dirty="0">
              <a:latin typeface="Prata" panose="020B0604020202020204" charset="-52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89026" y="3390815"/>
            <a:ext cx="6219816" cy="412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2450"/>
              </a:lnSpc>
              <a:buSzPct val="100000"/>
              <a:buChar char="•"/>
            </a:pP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Не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требует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локальной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установки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и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настройки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.</a:t>
            </a:r>
            <a:endParaRPr lang="en-US" dirty="0">
              <a:latin typeface="Prata" panose="020B0604020202020204" charset="-52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189207" y="3801355"/>
            <a:ext cx="8030635" cy="412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2450"/>
              </a:lnSpc>
              <a:buSzPct val="100000"/>
              <a:buChar char="•"/>
            </a:pP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Обеспечивает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доступность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с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любого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устройства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через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браузер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.</a:t>
            </a:r>
            <a:endParaRPr lang="en-US" dirty="0">
              <a:latin typeface="Prata" panose="020B0604020202020204" charset="-52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179269" y="4195189"/>
            <a:ext cx="7315200" cy="73353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ts val="2450"/>
              </a:lnSpc>
              <a:buSzPct val="100000"/>
              <a:buChar char="•"/>
            </a:pP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Провайдер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полностью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отвечает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за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обслуживание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,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обновления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 и </a:t>
            </a:r>
            <a:r>
              <a:rPr lang="en-US" dirty="0" err="1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безопасность</a:t>
            </a:r>
            <a:r>
              <a:rPr lang="en-US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.</a:t>
            </a:r>
            <a:endParaRPr lang="en-US" dirty="0">
              <a:latin typeface="Prata" panose="020B0604020202020204" charset="-52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12689840" y="7609840"/>
            <a:ext cx="1869440" cy="538480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rata" panose="020B0604020202020204" charset="-52"/>
            </a:endParaRP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57219" y="5166021"/>
            <a:ext cx="2354050" cy="23631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6" name="Прямоугольник 25"/>
          <p:cNvSpPr/>
          <p:nvPr/>
        </p:nvSpPr>
        <p:spPr>
          <a:xfrm>
            <a:off x="1336231" y="7084306"/>
            <a:ext cx="17820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Gmail — </a:t>
            </a:r>
            <a:r>
              <a:rPr lang="ru-MD" sz="1600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электронная почта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Prata" panose="020B0604020202020204" charset="-52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3436335" y="7071231"/>
            <a:ext cx="17761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Dropbox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 — </a:t>
            </a:r>
            <a:r>
              <a:rPr lang="ru-MD" sz="1600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облачное хранилище файлов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Prata" panose="020B0604020202020204" charset="-52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5618676" y="7087866"/>
            <a:ext cx="17863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Slack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 — </a:t>
            </a:r>
            <a:r>
              <a:rPr lang="ru-MD" sz="1600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командная коммуникация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Prata" panose="020B0604020202020204" charset="-52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7828820" y="7087866"/>
            <a:ext cx="18735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Zoom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 — </a:t>
            </a:r>
            <a:r>
              <a:rPr lang="ru-MD" sz="1600" dirty="0">
                <a:solidFill>
                  <a:schemeClr val="bg1">
                    <a:lumMod val="75000"/>
                  </a:schemeClr>
                </a:solidFill>
                <a:latin typeface="Prata" panose="020B0604020202020204" charset="-52"/>
              </a:rPr>
              <a:t>видеоконференции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Prata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926892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364581" y="808673"/>
            <a:ext cx="990111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Сравнительная таблица облачных моделей</a:t>
            </a:r>
            <a:endParaRPr lang="en-US" sz="3550" dirty="0">
              <a:latin typeface="Prata" panose="020B0604020202020204" charset="-52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8292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Понимание различий между IaaS, PaaS и SaaS критически важно для выбора подходящего решения.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2447330"/>
            <a:ext cx="13042821" cy="3992642"/>
          </a:xfrm>
          <a:prstGeom prst="roundRect">
            <a:avLst>
              <a:gd name="adj" fmla="val 85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245495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581" y="2598658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Аспект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7" name="Text 5"/>
          <p:cNvSpPr/>
          <p:nvPr/>
        </p:nvSpPr>
        <p:spPr>
          <a:xfrm>
            <a:off x="3637836" y="2598658"/>
            <a:ext cx="30560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IaaS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8" name="Text 6"/>
          <p:cNvSpPr/>
          <p:nvPr/>
        </p:nvSpPr>
        <p:spPr>
          <a:xfrm>
            <a:off x="7155180" y="2598658"/>
            <a:ext cx="30560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PaaS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672524" y="2598658"/>
            <a:ext cx="29296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SaaS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801410" y="3105269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581" y="3248978"/>
            <a:ext cx="21480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Уровень управления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3637836" y="3248978"/>
            <a:ext cx="30560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Высокий (ОС, приложения)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155180" y="3248978"/>
            <a:ext cx="30560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Средний (приложения)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0672524" y="3248978"/>
            <a:ext cx="29296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Низкий (только использование)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801410" y="4118491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028581" y="4262199"/>
            <a:ext cx="21480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Основное назначение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3637836" y="4262199"/>
            <a:ext cx="30560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Инфраструктура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155180" y="4262199"/>
            <a:ext cx="30560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Разработка приложений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10672524" y="4262199"/>
            <a:ext cx="29296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Готовые приложения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801410" y="513171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28581" y="5275421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Гибкость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3637836" y="5275421"/>
            <a:ext cx="30560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Максимальная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7155180" y="5275421"/>
            <a:ext cx="30560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Высокая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10672524" y="5275421"/>
            <a:ext cx="29296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Ограниченная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801410" y="5782032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1028581" y="5925741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Примеры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3637836" y="5925741"/>
            <a:ext cx="30560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AWS EC2, Azure VM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7155180" y="5925741"/>
            <a:ext cx="30560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Heroku, Google App Engine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10672524" y="5925741"/>
            <a:ext cx="29296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Gmail, Microsoft 365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793790" y="669512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Каждая модель предлагает уникальный баланс гибкости, контроля и удобства, подходящий для различных бизнес-задач.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12689840" y="7609840"/>
            <a:ext cx="1869440" cy="538480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rata" panose="020B0604020202020204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91797" y="687110"/>
            <a:ext cx="1064668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Практическое применение облачных моделей</a:t>
            </a:r>
            <a:endParaRPr lang="en-US" sz="3550" dirty="0">
              <a:latin typeface="Prata" panose="020B0604020202020204" charset="-52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1707713"/>
            <a:ext cx="4196358" cy="5834658"/>
          </a:xfrm>
          <a:prstGeom prst="roundRect">
            <a:avLst>
              <a:gd name="adj" fmla="val 811"/>
            </a:avLst>
          </a:prstGeom>
          <a:solidFill>
            <a:srgbClr val="3A3B3C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1934528"/>
            <a:ext cx="680442" cy="680442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770" y="2083356"/>
            <a:ext cx="306110" cy="38266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0604" y="28417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Развлечения</a:t>
            </a:r>
            <a:endParaRPr lang="en-US" sz="2200" dirty="0">
              <a:latin typeface="Prata" panose="020B0604020202020204" charset="-52"/>
            </a:endParaRPr>
          </a:p>
        </p:txBody>
      </p:sp>
      <p:sp>
        <p:nvSpPr>
          <p:cNvPr id="7" name="Text 3"/>
          <p:cNvSpPr/>
          <p:nvPr/>
        </p:nvSpPr>
        <p:spPr>
          <a:xfrm>
            <a:off x="1020604" y="3332202"/>
            <a:ext cx="3742730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Стриминговые сервисы, такие как Netflix и Spotify, активно используют IaaS и PaaS для масштабирования своей инфраструктуры и быстрой доставки контента миллионам пользователей по всему миру, обеспечивая бесперебойную работу.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8" name="Shape 4"/>
          <p:cNvSpPr/>
          <p:nvPr/>
        </p:nvSpPr>
        <p:spPr>
          <a:xfrm>
            <a:off x="5216962" y="1707713"/>
            <a:ext cx="4196358" cy="5834658"/>
          </a:xfrm>
          <a:prstGeom prst="roundRect">
            <a:avLst>
              <a:gd name="adj" fmla="val 811"/>
            </a:avLst>
          </a:prstGeom>
          <a:solidFill>
            <a:srgbClr val="3A3B3C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776" y="1934528"/>
            <a:ext cx="680442" cy="680442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942" y="2083356"/>
            <a:ext cx="306110" cy="38266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43776" y="28417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Образование</a:t>
            </a:r>
            <a:endParaRPr lang="en-US" sz="2200" dirty="0">
              <a:latin typeface="Prata" panose="020B0604020202020204" charset="-52"/>
            </a:endParaRPr>
          </a:p>
        </p:txBody>
      </p:sp>
      <p:sp>
        <p:nvSpPr>
          <p:cNvPr id="12" name="Text 6"/>
          <p:cNvSpPr/>
          <p:nvPr/>
        </p:nvSpPr>
        <p:spPr>
          <a:xfrm>
            <a:off x="5443776" y="3332202"/>
            <a:ext cx="3742730" cy="362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Платформы Google Classroom и Moodle являются примерами SaaS-решений, которые обеспечивают удобный доступ к учебным материалам, инструментам для совместной работы и дистанционного обучения, облегчая взаимодействие между студентами и преподавателями.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13" name="Shape 7"/>
          <p:cNvSpPr/>
          <p:nvPr/>
        </p:nvSpPr>
        <p:spPr>
          <a:xfrm>
            <a:off x="9640133" y="1707713"/>
            <a:ext cx="4196358" cy="5834658"/>
          </a:xfrm>
          <a:prstGeom prst="roundRect">
            <a:avLst>
              <a:gd name="adj" fmla="val 811"/>
            </a:avLst>
          </a:prstGeom>
          <a:solidFill>
            <a:srgbClr val="3A3B3C"/>
          </a:solidFill>
          <a:ln/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6948" y="1934528"/>
            <a:ext cx="680442" cy="680442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54114" y="2083356"/>
            <a:ext cx="306110" cy="382667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66948" y="2841784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Повседневная жизнь и бизнес</a:t>
            </a:r>
            <a:endParaRPr lang="en-US" sz="2200" dirty="0">
              <a:latin typeface="Prata" panose="020B0604020202020204" charset="-52"/>
            </a:endParaRPr>
          </a:p>
        </p:txBody>
      </p:sp>
      <p:sp>
        <p:nvSpPr>
          <p:cNvPr id="17" name="Text 9"/>
          <p:cNvSpPr/>
          <p:nvPr/>
        </p:nvSpPr>
        <p:spPr>
          <a:xfrm>
            <a:off x="9866948" y="3686532"/>
            <a:ext cx="3742730" cy="362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Google Drive и Microsoft 365 (ранее Office 365) — это SaaS-приложения, которые глубоко интегрированы в нашу повседневную и рабочую жизнь, предоставляя облачное хранилище, редакторы документов и инструменты для совместной работы из любой точки мира.</a:t>
            </a:r>
            <a:endParaRPr lang="en-US" sz="1750" dirty="0">
              <a:latin typeface="Prata" panose="020B0604020202020204" charset="-52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12689840" y="7609840"/>
            <a:ext cx="1869440" cy="538480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rata" panose="020B0604020202020204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65973" y="779383"/>
            <a:ext cx="1049833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Заключение: Выбор модели для вашей задачи</a:t>
            </a:r>
            <a:endParaRPr lang="en-US" sz="3550" dirty="0">
              <a:latin typeface="Prata" panose="020B0604020202020204" charset="-52"/>
            </a:endParaRPr>
          </a:p>
        </p:txBody>
      </p:sp>
      <p:sp>
        <p:nvSpPr>
          <p:cNvPr id="3" name="Text 1"/>
          <p:cNvSpPr/>
          <p:nvPr/>
        </p:nvSpPr>
        <p:spPr>
          <a:xfrm>
            <a:off x="1857256" y="17999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IaaS = Контроль</a:t>
            </a:r>
            <a:endParaRPr lang="en-US" sz="2200" dirty="0">
              <a:latin typeface="Prata" panose="020B0604020202020204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290405"/>
            <a:ext cx="389870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Вы получаете максимальный контроль над инфраструктурой, что идеально для сложных или уникальных рабочих нагрузок.</a:t>
            </a:r>
            <a:endParaRPr lang="en-US" sz="1750" dirty="0">
              <a:latin typeface="Prata" panose="020B0604020202020204" charset="-52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988225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633" y="2928699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17999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PaaS = Удобство</a:t>
            </a:r>
            <a:endParaRPr lang="en-US" sz="2200" dirty="0">
              <a:latin typeface="Prata" panose="020B0604020202020204" charset="-52"/>
            </a:endParaRPr>
          </a:p>
        </p:txBody>
      </p:sp>
      <p:sp>
        <p:nvSpPr>
          <p:cNvPr id="8" name="Text 4"/>
          <p:cNvSpPr/>
          <p:nvPr/>
        </p:nvSpPr>
        <p:spPr>
          <a:xfrm>
            <a:off x="9937790" y="2290405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Отличный выбор для разработчиков, которые хотят сосредоточиться на коде, а не на управлении серверами.</a:t>
            </a:r>
            <a:endParaRPr lang="en-US" sz="1750" dirty="0">
              <a:latin typeface="Prata" panose="020B0604020202020204" charset="-52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1988225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201" y="2928699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44407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SaaS = Простота</a:t>
            </a:r>
            <a:endParaRPr lang="en-US" sz="2200" dirty="0">
              <a:latin typeface="Prata" panose="020B0604020202020204" charset="-52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937790" y="4931212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Идеально подходит для конечных пользователей, которым нужно готовое решение без необходимости обслуживания.</a:t>
            </a:r>
            <a:endParaRPr lang="en-US" sz="1750" dirty="0">
              <a:latin typeface="Prata" panose="020B0604020202020204" charset="-52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1988225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5201" y="5188268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93790" y="4082177"/>
            <a:ext cx="389870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20B0604020202020204" charset="-52"/>
                <a:ea typeface="Prata" pitchFamily="34" charset="-122"/>
                <a:cs typeface="Prata" pitchFamily="34" charset="-120"/>
              </a:rPr>
              <a:t>Все модели дополняют друг друга</a:t>
            </a:r>
            <a:endParaRPr lang="en-US" sz="2200" dirty="0">
              <a:latin typeface="Prata" panose="020B0604020202020204" charset="-52"/>
            </a:endParaRPr>
          </a:p>
        </p:txBody>
      </p:sp>
      <p:sp>
        <p:nvSpPr>
          <p:cNvPr id="16" name="Text 8"/>
          <p:cNvSpPr/>
          <p:nvPr/>
        </p:nvSpPr>
        <p:spPr>
          <a:xfrm>
            <a:off x="793790" y="4926925"/>
            <a:ext cx="389870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Часто компании используют гибридные подходы, комбинируя преимущества всех трёх моделей для достижения оптимальных результатов.</a:t>
            </a:r>
            <a:endParaRPr lang="en-US" sz="1750" dirty="0">
              <a:latin typeface="Prata" panose="020B0604020202020204" charset="-52"/>
            </a:endParaRPr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1988225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5633" y="5188268"/>
            <a:ext cx="339328" cy="42422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802389" y="7195066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20B0604020202020204" charset="-52"/>
                <a:ea typeface="Raleway" pitchFamily="34" charset="-122"/>
                <a:cs typeface="Raleway" pitchFamily="34" charset="-120"/>
              </a:rPr>
              <a:t>Спасибо за внимание!</a:t>
            </a:r>
            <a:endParaRPr lang="en-US" sz="2200" dirty="0">
              <a:latin typeface="Prata" panose="020B0604020202020204" charset="-52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2689840" y="7609840"/>
            <a:ext cx="1869440" cy="538480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rata" panose="020B0604020202020204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860</Words>
  <Application>Microsoft Office PowerPoint</Application>
  <PresentationFormat>Произвольный</PresentationFormat>
  <Paragraphs>116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Raleway</vt:lpstr>
      <vt:lpstr>Times New Roman</vt:lpstr>
      <vt:lpstr>Calibri</vt:lpstr>
      <vt:lpstr>Arial</vt:lpstr>
      <vt:lpstr>Prata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lastModifiedBy>Iurcik Admin</cp:lastModifiedBy>
  <cp:revision>17</cp:revision>
  <dcterms:created xsi:type="dcterms:W3CDTF">2025-09-16T12:34:47Z</dcterms:created>
  <dcterms:modified xsi:type="dcterms:W3CDTF">2025-09-16T15:02:47Z</dcterms:modified>
</cp:coreProperties>
</file>